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906000"/>
  <p:notesSz cx="6858000" cy="9144000"/>
  <p:embeddedFontLst>
    <p:embeddedFont>
      <p:font typeface="Syncopate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f3RDeie1vxYPD8MEk7eQzVD8x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Syncopat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Syncopat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798a61edc_0_0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798a61ed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5798a61ed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798a61edc_2_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5798a61edc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5798a61edc_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11" Type="http://schemas.openxmlformats.org/officeDocument/2006/relationships/image" Target="../media/image12.jpg"/><Relationship Id="rId10" Type="http://schemas.openxmlformats.org/officeDocument/2006/relationships/image" Target="../media/image5.png"/><Relationship Id="rId12" Type="http://schemas.openxmlformats.org/officeDocument/2006/relationships/image" Target="../media/image13.png"/><Relationship Id="rId9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8.jpg"/><Relationship Id="rId7" Type="http://schemas.openxmlformats.org/officeDocument/2006/relationships/image" Target="../media/image15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4412974" y="3950083"/>
            <a:ext cx="5153494" cy="1357023"/>
          </a:xfrm>
          <a:prstGeom prst="flowChartManualInput">
            <a:avLst/>
          </a:prstGeom>
          <a:gradFill>
            <a:gsLst>
              <a:gs pos="0">
                <a:srgbClr val="125CA8"/>
              </a:gs>
              <a:gs pos="100000">
                <a:srgbClr val="01A197"/>
              </a:gs>
            </a:gsLst>
            <a:lin ang="10800000" scaled="0"/>
          </a:gradFill>
          <a:ln>
            <a:noFill/>
          </a:ln>
          <a:effectLst>
            <a:outerShdw blurRad="292100" sx="101000" rotWithShape="0" algn="br" dir="13500000" dist="76200" sy="101000">
              <a:srgbClr val="000000">
                <a:alpha val="2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4586521"/>
            <a:ext cx="9906000" cy="2271479"/>
          </a:xfrm>
          <a:prstGeom prst="flowChartManualInput">
            <a:avLst/>
          </a:prstGeom>
          <a:blipFill rotWithShape="1">
            <a:blip r:embed="rId3">
              <a:alphaModFix/>
            </a:blip>
            <a:stretch>
              <a:fillRect b="-104891" l="0" r="0" t="-85730"/>
            </a:stretch>
          </a:blipFill>
          <a:ln>
            <a:noFill/>
          </a:ln>
          <a:effectLst>
            <a:outerShdw blurRad="279400" sx="104000" rotWithShape="0" algn="br" dir="13500000" dist="76200" sy="104000">
              <a:srgbClr val="000000">
                <a:alpha val="20000"/>
              </a:srgbClr>
            </a:outerShdw>
          </a:effectLst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5971" y="1279825"/>
            <a:ext cx="5494058" cy="204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826" y="342586"/>
            <a:ext cx="1106811" cy="5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 rot="-157267">
            <a:off x="4706455" y="4226805"/>
            <a:ext cx="46028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DOSSIER DE PRÉSENTATION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0"/>
            <a:ext cx="3740727" cy="6858000"/>
          </a:xfrm>
          <a:prstGeom prst="rect">
            <a:avLst/>
          </a:prstGeom>
          <a:gradFill>
            <a:gsLst>
              <a:gs pos="0">
                <a:srgbClr val="125CA8"/>
              </a:gs>
              <a:gs pos="100000">
                <a:srgbClr val="01A197"/>
              </a:gs>
            </a:gsLst>
            <a:lin ang="5400000" scaled="0"/>
          </a:gradFill>
          <a:ln>
            <a:noFill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flipH="1" rot="10800000">
            <a:off x="3162300" y="-2"/>
            <a:ext cx="6743700" cy="2443397"/>
          </a:xfrm>
          <a:prstGeom prst="flowChartManualInput">
            <a:avLst/>
          </a:prstGeom>
          <a:blipFill rotWithShape="0">
            <a:blip r:embed="rId3">
              <a:alphaModFix/>
            </a:blip>
            <a:stretch>
              <a:fillRect b="-37160" l="0" r="0" t="-46774"/>
            </a:stretch>
          </a:blipFill>
          <a:ln>
            <a:noFill/>
          </a:ln>
          <a:effectLst>
            <a:outerShdw blurRad="241300" rotWithShape="0" algn="t" dir="5400000" dist="76200">
              <a:srgbClr val="000000">
                <a:alpha val="40000"/>
              </a:srgbClr>
            </a:outerShdw>
          </a:effectLst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89739" y="2205798"/>
            <a:ext cx="29202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fr-FR" sz="2800" u="none" cap="none" strike="noStrike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SOMMAIRE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389739" y="2996257"/>
            <a:ext cx="3041877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02/ Le Comité Aviron 47</a:t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L’organisateur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03/ Challenge Aviron 47</a:t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La 1ère édition </a:t>
            </a:r>
            <a:endParaRPr b="0" i="0" sz="11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04/ Les 6 étapes</a:t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Présentation des épreuves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05/ Le fonctionnement</a:t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Inscriptions et classements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159703" y="2597078"/>
            <a:ext cx="41035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LE COMITÉ AVIRON 47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159703" y="2941852"/>
            <a:ext cx="18100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L’organisateur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59703" y="4440351"/>
            <a:ext cx="4103549" cy="1986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Nos missions 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A197"/>
              </a:buClr>
              <a:buSzPts val="1200"/>
              <a:buFont typeface="Noto Sans Symbols"/>
              <a:buChar char="▪"/>
            </a:pPr>
            <a:r>
              <a:rPr b="0" i="0" lang="fr-FR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Développer et représenter la pratique de l’aviron sur le territoire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A197"/>
              </a:buClr>
              <a:buSzPts val="1200"/>
              <a:buFont typeface="Noto Sans Symbols"/>
              <a:buChar char="▪"/>
            </a:pPr>
            <a:r>
              <a:rPr b="1" i="0" lang="fr-FR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Organiser des compétitions d’aviron et attribuer des titres de champions départementaux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A197"/>
              </a:buClr>
              <a:buSzPts val="1200"/>
              <a:buFont typeface="Noto Sans Symbols"/>
              <a:buChar char="▪"/>
            </a:pPr>
            <a:r>
              <a:rPr b="0" i="0" lang="fr-FR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Représenter l’aviron auprès des instances départementales sportives et publiques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A197"/>
              </a:buClr>
              <a:buSzPts val="1200"/>
              <a:buFont typeface="Noto Sans Symbols"/>
              <a:buChar char="▪"/>
            </a:pPr>
            <a:r>
              <a:rPr b="0" i="0" lang="fr-FR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Favoriser l’accès de tous à la pratique de l’aviron en s’interdisant toute discrimination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8526703" y="4697969"/>
            <a:ext cx="943884" cy="682041"/>
          </a:xfrm>
          <a:prstGeom prst="rect">
            <a:avLst/>
          </a:prstGeom>
          <a:solidFill>
            <a:srgbClr val="125C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8526703" y="4777379"/>
            <a:ext cx="94388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615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-FR" sz="800" u="none" cap="none" strike="noStrike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LICENCIÉS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8526703" y="5466887"/>
            <a:ext cx="943884" cy="623641"/>
          </a:xfrm>
          <a:prstGeom prst="rect">
            <a:avLst/>
          </a:prstGeom>
          <a:solidFill>
            <a:srgbClr val="125C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597351" y="5509402"/>
            <a:ext cx="802585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7 </a:t>
            </a:r>
            <a:r>
              <a:rPr b="1" i="0" lang="fr-FR" sz="800" u="none" cap="none" strike="noStrike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CLUBS</a:t>
            </a:r>
            <a:endParaRPr b="1" i="0" sz="1200" u="none" cap="none" strike="noStrike">
              <a:solidFill>
                <a:schemeClr val="lt1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159703" y="3409149"/>
            <a:ext cx="5327320" cy="934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Association constituée et reconnue par la Fédération Française d’Aviron (FFA) en tant qu’organisme déconcentrée, le Comité Départemental d’Aviron de Lot-et-Garonne (CD Aviron 47) a statutairement pour objectif </a:t>
            </a:r>
            <a:r>
              <a:rPr b="1" i="0" lang="fr-FR" sz="1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d’organiser et de promouvoir la pratique de l’aviron.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9419970" y="6429271"/>
            <a:ext cx="4860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0167A9"/>
                </a:solidFill>
                <a:latin typeface="Avenir"/>
                <a:ea typeface="Avenir"/>
                <a:cs typeface="Avenir"/>
                <a:sym typeface="Avenir"/>
              </a:rPr>
              <a:t>02/ </a:t>
            </a:r>
            <a:endParaRPr b="0" i="0" sz="1200" u="none" cap="none" strike="noStrike">
              <a:solidFill>
                <a:srgbClr val="0167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 flipH="1">
            <a:off x="0" y="4724400"/>
            <a:ext cx="6756400" cy="2133600"/>
          </a:xfrm>
          <a:prstGeom prst="flowChartManualInput">
            <a:avLst/>
          </a:prstGeom>
          <a:gradFill>
            <a:gsLst>
              <a:gs pos="0">
                <a:srgbClr val="125CA8"/>
              </a:gs>
              <a:gs pos="100000">
                <a:srgbClr val="01A197"/>
              </a:gs>
            </a:gsLst>
            <a:lin ang="10800000" scaled="0"/>
          </a:gradFill>
          <a:ln>
            <a:noFill/>
          </a:ln>
          <a:effectLst>
            <a:outerShdw blurRad="292100" sx="101000" rotWithShape="0" algn="br" dir="13500000" dist="76200" sy="101000">
              <a:srgbClr val="000000">
                <a:alpha val="2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9906000" cy="108000"/>
          </a:xfrm>
          <a:prstGeom prst="rect">
            <a:avLst/>
          </a:prstGeom>
          <a:gradFill>
            <a:gsLst>
              <a:gs pos="0">
                <a:srgbClr val="125CA8"/>
              </a:gs>
              <a:gs pos="100000">
                <a:srgbClr val="01A197"/>
              </a:gs>
            </a:gsLst>
            <a:lin ang="10800000" scaled="0"/>
          </a:gradFill>
          <a:ln>
            <a:noFill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560451" y="708556"/>
            <a:ext cx="62924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CHALLENGE AVIRON 47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0451" y="1051167"/>
            <a:ext cx="18100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 1</a:t>
            </a:r>
            <a:r>
              <a:rPr b="0" baseline="30000" i="0" lang="fr-FR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ère</a:t>
            </a:r>
            <a:r>
              <a:rPr b="0" i="0" lang="fr-FR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édition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60451" y="1652194"/>
            <a:ext cx="4908020" cy="259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Afin d’instaurer une nouvelle dynamique autour de l’aviron en Lot-et-Garonne et de remédier à un manque évident de visibilité, le CD Aviron 47 organisera à compter de la prochaine saison sportive une nouvelle compétition départementale : </a:t>
            </a: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 Challenge Aviron 47.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D’octobre 2021 à mai 2022, cette compétition sera ouverte aux </a:t>
            </a: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rameuses et rameurs des clubs Lot-et-Garonnais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 concernera l’ensemble des catégories d’âge : J14, J16, J18, Séniors et Masters. Au programme des 6 étapes du Challenge Aviron 47, différentes épreuves sont prévues : Sprint 500m, Tête de rivière, Duel, CrossFit Games, Test ergométrique.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 terme des 6 étapes un classement final récompensera dans chaque catégorie </a:t>
            </a: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les meilleures équipes de clubs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 </a:t>
            </a: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les meilleur(e)s rameur(se)s. </a:t>
            </a:r>
            <a:endParaRPr b="1" i="0" sz="11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3"/>
          <p:cNvSpPr/>
          <p:nvPr/>
        </p:nvSpPr>
        <p:spPr>
          <a:xfrm flipH="1">
            <a:off x="0" y="4947024"/>
            <a:ext cx="6519333" cy="1914472"/>
          </a:xfrm>
          <a:prstGeom prst="flowChartManualInput">
            <a:avLst/>
          </a:prstGeom>
          <a:blipFill rotWithShape="0">
            <a:blip r:embed="rId3">
              <a:alphaModFix/>
            </a:blip>
            <a:stretch>
              <a:fillRect b="-79112" l="0" r="0" t="-4782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350059" y="2371819"/>
            <a:ext cx="2574654" cy="1636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A197"/>
              </a:buClr>
              <a:buSzPts val="1100"/>
              <a:buFont typeface="Noto Sans Symbols"/>
              <a:buChar char="▪"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Favoriser la formation d’équipes de club dans chaque catégorie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A197"/>
              </a:buClr>
              <a:buSzPts val="1100"/>
              <a:buFont typeface="Noto Sans Symbols"/>
              <a:buChar char="▪"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Développer une saine adversité entre tous les clubs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A197"/>
              </a:buClr>
              <a:buSzPts val="1100"/>
              <a:buFont typeface="Noto Sans Symbols"/>
              <a:buChar char="▪"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Valoriser nos clubs avec une ambiance locale et festive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A197"/>
              </a:buClr>
              <a:buSzPts val="1100"/>
              <a:buFont typeface="Noto Sans Symbols"/>
              <a:buChar char="▪"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Récompenser et fidéliser nos rameuses et rameurs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6177233" y="2138389"/>
            <a:ext cx="2920306" cy="2028708"/>
          </a:xfrm>
          <a:prstGeom prst="rect">
            <a:avLst/>
          </a:prstGeom>
          <a:noFill/>
          <a:ln cap="flat" cmpd="sng" w="31750">
            <a:solidFill>
              <a:srgbClr val="125C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520133" y="1966939"/>
            <a:ext cx="1428750" cy="357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602480" y="1986559"/>
            <a:ext cx="1346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OBJECTIFS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9419970" y="6429271"/>
            <a:ext cx="4860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0167A9"/>
                </a:solidFill>
                <a:latin typeface="Avenir"/>
                <a:ea typeface="Avenir"/>
                <a:cs typeface="Avenir"/>
                <a:sym typeface="Avenir"/>
              </a:rPr>
              <a:t>03/ </a:t>
            </a:r>
            <a:endParaRPr b="0" i="0" sz="1200" u="none" cap="none" strike="noStrike">
              <a:solidFill>
                <a:srgbClr val="0167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 flipH="1" rot="10800000">
            <a:off x="4487001" y="-7"/>
            <a:ext cx="5436927" cy="1940646"/>
          </a:xfrm>
          <a:prstGeom prst="flowChartManualInput">
            <a:avLst/>
          </a:prstGeom>
          <a:gradFill>
            <a:gsLst>
              <a:gs pos="0">
                <a:srgbClr val="125CA8"/>
              </a:gs>
              <a:gs pos="100000">
                <a:srgbClr val="01A197"/>
              </a:gs>
            </a:gsLst>
            <a:lin ang="10800000" scaled="0"/>
          </a:gradFill>
          <a:ln>
            <a:noFill/>
          </a:ln>
          <a:effectLst>
            <a:outerShdw blurRad="292100" sx="101000" rotWithShape="0" algn="br" dir="13500000" dist="76200" sy="101000">
              <a:srgbClr val="000000">
                <a:alpha val="2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0" y="6750000"/>
            <a:ext cx="9906000" cy="108000"/>
          </a:xfrm>
          <a:prstGeom prst="rect">
            <a:avLst/>
          </a:prstGeom>
          <a:gradFill>
            <a:gsLst>
              <a:gs pos="0">
                <a:srgbClr val="125CA8"/>
              </a:gs>
              <a:gs pos="100000">
                <a:srgbClr val="01A197"/>
              </a:gs>
            </a:gsLst>
            <a:lin ang="10800000" scaled="0"/>
          </a:gradFill>
          <a:ln>
            <a:noFill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560451" y="886864"/>
            <a:ext cx="36543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LES 6 ÉTAPES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560450" y="1229475"/>
            <a:ext cx="39896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Présentation des épreuves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 flipH="1" rot="10800000">
            <a:off x="4732020" y="-37492"/>
            <a:ext cx="5173980" cy="1699734"/>
          </a:xfrm>
          <a:prstGeom prst="flowChartManualInput">
            <a:avLst/>
          </a:prstGeom>
          <a:blipFill rotWithShape="0">
            <a:blip r:embed="rId3">
              <a:alphaModFix/>
            </a:blip>
            <a:stretch>
              <a:fillRect b="-51433" l="0" r="0" t="-51435"/>
            </a:stretch>
          </a:blipFill>
          <a:ln>
            <a:noFill/>
          </a:ln>
          <a:effectLst>
            <a:outerShdw blurRad="241300" rotWithShape="0" algn="t" dir="5400000" dist="76200">
              <a:srgbClr val="000000">
                <a:alpha val="40000"/>
              </a:srgbClr>
            </a:outerShdw>
          </a:effectLst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64609" y="2274738"/>
            <a:ext cx="2682748" cy="3240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125C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731109" y="2304755"/>
            <a:ext cx="26162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ÉTAPE 1 – SPRINT 500M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60451" y="2671842"/>
            <a:ext cx="39896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Dimanche 17 octobre 2021 | Lac de Beaupuy (Marmande)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9419970" y="6429271"/>
            <a:ext cx="4860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0167A9"/>
                </a:solidFill>
                <a:latin typeface="Avenir"/>
                <a:ea typeface="Avenir"/>
                <a:cs typeface="Avenir"/>
                <a:sym typeface="Avenir"/>
              </a:rPr>
              <a:t>04/ </a:t>
            </a:r>
            <a:endParaRPr b="0" i="0" sz="1200" u="none" cap="none" strike="noStrike">
              <a:solidFill>
                <a:srgbClr val="0167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60448" y="2852158"/>
            <a:ext cx="417157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Catégories concernées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J14 – J16 – J18 - Séniors – Masters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Bateaux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Yolette (J14), 4x+ (J16), 4x (J18, Séniors, Masters)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664608" y="3553031"/>
            <a:ext cx="2992992" cy="3240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125C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731108" y="3583048"/>
            <a:ext cx="29992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ÉTAPE 2 – DUEL 250-300M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560449" y="3950135"/>
            <a:ext cx="388792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Dimanche 20 novembre 2022 | Villeneuve-sur-Lot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560448" y="4149256"/>
            <a:ext cx="340195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Catégories concernées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J14 – J16 – J18 – Séniors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Bateaux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Yolette (J14), 4x (J16, J18, Séniors)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664608" y="4856081"/>
            <a:ext cx="2503135" cy="3240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125C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731108" y="4886099"/>
            <a:ext cx="23513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ÉTAPE 3 – TEST ERGO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560450" y="5253185"/>
            <a:ext cx="38879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Samedi 4 décembre 2021 | Libos-Fumel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560448" y="5439093"/>
            <a:ext cx="39897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Catégories concernées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J14 – J16 – J18 – Séniors – Masters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Relais en équipe sur 2000m (résultats individuels pour sélection équipe de Ligue).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053286" y="2274738"/>
            <a:ext cx="3472874" cy="3240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125C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5119785" y="2301215"/>
            <a:ext cx="3561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ÉTAPE 4 – ÉVALUATION AU SOL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4949127" y="2671842"/>
            <a:ext cx="405315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Samedi 15 janvier 2022 | Agen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4949123" y="2922829"/>
            <a:ext cx="140939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ÉTAPES AU SOL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Catégorie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053285" y="3546009"/>
            <a:ext cx="3065728" cy="3240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125C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5119785" y="3572486"/>
            <a:ext cx="29992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ÉTAPE 5 – TÊTE DE RIVIÈRE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4949126" y="3943113"/>
            <a:ext cx="413206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Dimanche 13 mars 2022 | Sainte-Livrade-sur-Lot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949124" y="4123429"/>
            <a:ext cx="47196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Catégories concernées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J14 – J16 – J18 – Séniors – Masters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Bateaux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4x+ (J14), 1x et 2- (J16, J18, Séniors), et 4x ou 4- (Masters)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3000m contre la montre.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0" i="1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Obligation d’inscrire 2 skiffs min. par équipe dans chaque catégorie</a:t>
            </a:r>
            <a:endParaRPr b="0" i="0" sz="11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053284" y="5088768"/>
            <a:ext cx="2725972" cy="3240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125C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5119784" y="5121341"/>
            <a:ext cx="26594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ÉTAPE 6 – SPRINT 500M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4949126" y="5485872"/>
            <a:ext cx="4226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Dimanche 1er mai 2022 | Base Le Temple-sur-Lot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4949124" y="5666188"/>
            <a:ext cx="4447043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Catégories concernées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J14 – J16 – J18 – Séniors – Masters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Bateaux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1x / 2x (J14, Masters), 1x / 2- (J16, J18, Séniors), et course 8+ CLUB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0" i="1" lang="fr-FR" sz="105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Obligation d’inscrire 2 skiffs min. par équipe dans chaque catégorie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6358515" y="2914758"/>
            <a:ext cx="220471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CROSSFIT GAMES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Catégories :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J16 – J18 – Séniors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4"/>
          <p:cNvCxnSpPr/>
          <p:nvPr/>
        </p:nvCxnSpPr>
        <p:spPr>
          <a:xfrm>
            <a:off x="6290941" y="2945809"/>
            <a:ext cx="0" cy="349593"/>
          </a:xfrm>
          <a:prstGeom prst="straightConnector1">
            <a:avLst/>
          </a:prstGeom>
          <a:noFill/>
          <a:ln cap="flat" cmpd="sng" w="12700">
            <a:solidFill>
              <a:srgbClr val="01A19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/>
          <p:nvPr/>
        </p:nvSpPr>
        <p:spPr>
          <a:xfrm>
            <a:off x="0" y="6750000"/>
            <a:ext cx="9906000" cy="108000"/>
          </a:xfrm>
          <a:prstGeom prst="rect">
            <a:avLst/>
          </a:prstGeom>
          <a:gradFill>
            <a:gsLst>
              <a:gs pos="0">
                <a:srgbClr val="125CA8"/>
              </a:gs>
              <a:gs pos="100000">
                <a:srgbClr val="01A197"/>
              </a:gs>
            </a:gsLst>
            <a:lin ang="10800000" scaled="0"/>
          </a:gradFill>
          <a:ln>
            <a:noFill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 flipH="1" rot="10800000">
            <a:off x="5780938" y="-10"/>
            <a:ext cx="4142990" cy="4386030"/>
          </a:xfrm>
          <a:prstGeom prst="flowChartManualInput">
            <a:avLst/>
          </a:prstGeom>
          <a:gradFill>
            <a:gsLst>
              <a:gs pos="0">
                <a:srgbClr val="125CA8"/>
              </a:gs>
              <a:gs pos="100000">
                <a:srgbClr val="01A197"/>
              </a:gs>
            </a:gsLst>
            <a:lin ang="10800000" scaled="0"/>
          </a:gradFill>
          <a:ln>
            <a:noFill/>
          </a:ln>
          <a:effectLst>
            <a:outerShdw blurRad="292100" sx="101000" rotWithShape="0" algn="br" dir="13500000" dist="76200" sy="101000">
              <a:srgbClr val="000000">
                <a:alpha val="2352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 flipH="1" rot="10800000">
            <a:off x="6025490" y="-4"/>
            <a:ext cx="3896008" cy="4161099"/>
          </a:xfrm>
          <a:prstGeom prst="flowChartManualInput">
            <a:avLst/>
          </a:prstGeom>
          <a:blipFill rotWithShape="0">
            <a:blip r:embed="rId3">
              <a:alphaModFix/>
            </a:blip>
            <a:stretch>
              <a:fillRect b="545" l="-37860" r="-22369" t="-543"/>
            </a:stretch>
          </a:blipFill>
          <a:ln>
            <a:noFill/>
          </a:ln>
          <a:effectLst>
            <a:outerShdw blurRad="241300" rotWithShape="0" algn="t" dir="5400000" dist="76200">
              <a:srgbClr val="000000">
                <a:alpha val="40000"/>
              </a:srgbClr>
            </a:outerShdw>
          </a:effectLst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560451" y="886864"/>
            <a:ext cx="398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-FR" sz="20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LE FONCTIONNEMENT</a:t>
            </a:r>
            <a:endParaRPr b="1" i="0" sz="2000" u="none" cap="none" strike="noStrike">
              <a:solidFill>
                <a:srgbClr val="125CA8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60450" y="1229475"/>
            <a:ext cx="39896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fr-FR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Inscriptions et classements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560450" y="2505207"/>
            <a:ext cx="4589619" cy="1823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Les équipes de club, </a:t>
            </a: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composée de 4 personnes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 devront être engagées dès le mois de septembre. L’effectif de chaque équipe inscrit à la 1</a:t>
            </a:r>
            <a:r>
              <a:rPr b="0" baseline="3000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ère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étape fait foi en termes de turnover possible. Le taux de remplacement au sein de l’équipe est fixé à 50% (ex: A-B-C-D forme une équipe, lors des 5 autres étapes, il conviendra réglementairement d’inscrire à minima 2 membres de cet équipage).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Un club peut engager éventuellement plusieurs équipes d’une même catégorie si son effectif le lui autorise.</a:t>
            </a:r>
            <a:endParaRPr b="0" i="0" sz="11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664609" y="2057802"/>
            <a:ext cx="1794386" cy="3240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125C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731109" y="2087819"/>
            <a:ext cx="16413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INSCRIPTIONS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560450" y="5090645"/>
            <a:ext cx="5465040" cy="105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Lors des 6 étapes, chaque équipe engagée totalise des points selon son classement. Les rameuses et rameurs gagnent aussi individuellement des points.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 classement final à l’issue des 6 étapes récompensera dans chaque catégorie </a:t>
            </a: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les meilleures équipes de club </a:t>
            </a:r>
            <a:r>
              <a:rPr b="0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et </a:t>
            </a:r>
            <a:r>
              <a:rPr b="1" i="0" lang="fr-FR" sz="11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les meilleurs rameuses et rameurs. </a:t>
            </a:r>
            <a:endParaRPr b="1" i="0" sz="11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664609" y="4643240"/>
            <a:ext cx="1879298" cy="3240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125C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731108" y="4673257"/>
            <a:ext cx="18127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125CA8"/>
                </a:solidFill>
                <a:latin typeface="Syncopate"/>
                <a:ea typeface="Syncopate"/>
                <a:cs typeface="Syncopate"/>
                <a:sym typeface="Syncopate"/>
              </a:rPr>
              <a:t>CLASSEMENTS</a:t>
            </a:r>
            <a:endParaRPr b="1" i="0" sz="1200" u="none" cap="none" strike="noStrike">
              <a:solidFill>
                <a:srgbClr val="125CA8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 amt="10000"/>
          </a:blip>
          <a:srcRect b="0" l="0" r="0" t="0"/>
          <a:stretch/>
        </p:blipFill>
        <p:spPr>
          <a:xfrm rot="5400000">
            <a:off x="6907259" y="4042613"/>
            <a:ext cx="1890347" cy="257716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/>
          <p:nvPr/>
        </p:nvSpPr>
        <p:spPr>
          <a:xfrm>
            <a:off x="9419970" y="6429271"/>
            <a:ext cx="4860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-FR" sz="1200" u="none" cap="none" strike="noStrike">
                <a:solidFill>
                  <a:srgbClr val="0167A9"/>
                </a:solidFill>
                <a:latin typeface="Avenir"/>
                <a:ea typeface="Avenir"/>
                <a:cs typeface="Avenir"/>
                <a:sym typeface="Avenir"/>
              </a:rPr>
              <a:t>05/ </a:t>
            </a:r>
            <a:endParaRPr b="0" i="0" sz="1200" u="none" cap="none" strike="noStrike">
              <a:solidFill>
                <a:srgbClr val="0167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rgbClr val="125CA8"/>
              </a:gs>
              <a:gs pos="16000">
                <a:srgbClr val="125CA8"/>
              </a:gs>
              <a:gs pos="100000">
                <a:srgbClr val="01A197"/>
              </a:gs>
            </a:gsLst>
            <a:lin ang="5400000" scaled="0"/>
          </a:gradFill>
          <a:ln>
            <a:noFill/>
          </a:ln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0" y="5739123"/>
            <a:ext cx="9906000" cy="1118877"/>
          </a:xfrm>
          <a:prstGeom prst="flowChartManualInput">
            <a:avLst/>
          </a:prstGeom>
          <a:solidFill>
            <a:schemeClr val="lt1"/>
          </a:solidFill>
          <a:ln>
            <a:noFill/>
          </a:ln>
          <a:effectLst>
            <a:outerShdw blurRad="279400" sx="104000" rotWithShape="0" algn="br" dir="13500000" dist="76200" sy="104000">
              <a:srgbClr val="000000">
                <a:alpha val="20000"/>
              </a:srgbClr>
            </a:outerShdw>
          </a:effectLst>
        </p:spPr>
        <p:txBody>
          <a:bodyPr anchorCtr="0" anchor="ctr" bIns="37125" lIns="74275" spcFirstLastPara="1" rIns="74275" wrap="square" tIns="3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r>
              <a:t/>
            </a:r>
            <a:endParaRPr b="0" i="0" sz="1463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1380" y="6129271"/>
            <a:ext cx="465844" cy="43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3397" y="6021098"/>
            <a:ext cx="703768" cy="6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423" y="6184147"/>
            <a:ext cx="973801" cy="48215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1523040" y="6179589"/>
            <a:ext cx="2282095" cy="46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05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www.aviron47.com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fr-FR" sz="105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cd.aviron47@gmail.com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1441" y="6108137"/>
            <a:ext cx="449781" cy="45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8950" y="6339721"/>
            <a:ext cx="222797" cy="22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58290" y="6344789"/>
            <a:ext cx="222617" cy="22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9">
            <a:alphaModFix/>
          </a:blip>
          <a:srcRect b="24344" l="0" r="-996" t="22877"/>
          <a:stretch/>
        </p:blipFill>
        <p:spPr>
          <a:xfrm>
            <a:off x="6195964" y="6104175"/>
            <a:ext cx="877101" cy="45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10">
            <a:alphaModFix/>
          </a:blip>
          <a:srcRect b="23599" l="41269" r="0" t="30390"/>
          <a:stretch/>
        </p:blipFill>
        <p:spPr>
          <a:xfrm>
            <a:off x="7134919" y="6429697"/>
            <a:ext cx="918667" cy="17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10">
            <a:alphaModFix/>
          </a:blip>
          <a:srcRect b="11233" l="0" r="65486" t="670"/>
          <a:stretch/>
        </p:blipFill>
        <p:spPr>
          <a:xfrm>
            <a:off x="7181611" y="6084007"/>
            <a:ext cx="532249" cy="32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037231" y="6129271"/>
            <a:ext cx="531859" cy="41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7283" y="706249"/>
            <a:ext cx="7951434" cy="4463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798a61edc_0_0"/>
          <p:cNvSpPr txBox="1"/>
          <p:nvPr>
            <p:ph type="ctrTitle"/>
          </p:nvPr>
        </p:nvSpPr>
        <p:spPr>
          <a:xfrm>
            <a:off x="742950" y="1122363"/>
            <a:ext cx="84201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5798a61edc_0_0"/>
          <p:cNvSpPr txBox="1"/>
          <p:nvPr>
            <p:ph idx="1" type="subTitle"/>
          </p:nvPr>
        </p:nvSpPr>
        <p:spPr>
          <a:xfrm>
            <a:off x="1238250" y="3602038"/>
            <a:ext cx="74295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g15798a61ed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50" y="264350"/>
            <a:ext cx="8489925" cy="65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798a61edc_2_1"/>
          <p:cNvSpPr txBox="1"/>
          <p:nvPr>
            <p:ph type="ctrTitle"/>
          </p:nvPr>
        </p:nvSpPr>
        <p:spPr>
          <a:xfrm>
            <a:off x="742950" y="1122363"/>
            <a:ext cx="84201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5798a61edc_2_1"/>
          <p:cNvSpPr txBox="1"/>
          <p:nvPr>
            <p:ph idx="1" type="subTitle"/>
          </p:nvPr>
        </p:nvSpPr>
        <p:spPr>
          <a:xfrm>
            <a:off x="1238250" y="3602038"/>
            <a:ext cx="74295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g15798a61edc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300" y="485800"/>
            <a:ext cx="7649900" cy="56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2021-06-07T19:21:48Z</dcterms:created>
  <dc:creator>Utilisateur de Microsoft Office</dc:creator>
</cp:coreProperties>
</file>